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2"/>
  </p:notesMasterIdLst>
  <p:handoutMasterIdLst>
    <p:handoutMasterId r:id="rId23"/>
  </p:handoutMasterIdLst>
  <p:sldIdLst>
    <p:sldId id="256" r:id="rId6"/>
    <p:sldId id="269" r:id="rId7"/>
    <p:sldId id="275" r:id="rId8"/>
    <p:sldId id="271" r:id="rId9"/>
    <p:sldId id="276" r:id="rId10"/>
    <p:sldId id="272" r:id="rId11"/>
    <p:sldId id="258" r:id="rId12"/>
    <p:sldId id="260" r:id="rId13"/>
    <p:sldId id="273" r:id="rId14"/>
    <p:sldId id="274" r:id="rId15"/>
    <p:sldId id="257" r:id="rId16"/>
    <p:sldId id="261" r:id="rId17"/>
    <p:sldId id="266" r:id="rId18"/>
    <p:sldId id="267" r:id="rId19"/>
    <p:sldId id="268" r:id="rId20"/>
    <p:sldId id="277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635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4" autoAdjust="0"/>
    <p:restoredTop sz="93381" autoAdjust="0"/>
  </p:normalViewPr>
  <p:slideViewPr>
    <p:cSldViewPr>
      <p:cViewPr varScale="1">
        <p:scale>
          <a:sx n="70" d="100"/>
          <a:sy n="70" d="100"/>
        </p:scale>
        <p:origin x="13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04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20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35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03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458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70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648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3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1" r:id="rId6"/>
    <p:sldLayoutId id="2147483682" r:id="rId7"/>
    <p:sldLayoutId id="2147483684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1752600"/>
          </a:xfrm>
        </p:spPr>
        <p:txBody>
          <a:bodyPr/>
          <a:lstStyle/>
          <a:p>
            <a:r>
              <a:rPr lang="en-US" sz="2400" dirty="0" smtClean="0">
                <a:solidFill>
                  <a:schemeClr val="dk1"/>
                </a:solidFill>
              </a:rPr>
              <a:t>Sub activity MA1.1.1.1</a:t>
            </a:r>
            <a:r>
              <a:rPr lang="en-US" sz="2400" dirty="0">
                <a:solidFill>
                  <a:schemeClr val="dk1"/>
                </a:solidFill>
              </a:rPr>
              <a:t>. </a:t>
            </a:r>
            <a:endParaRPr lang="en-US" sz="2400" dirty="0" smtClean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Disseminate </a:t>
            </a:r>
            <a:r>
              <a:rPr lang="en-US" sz="2400" dirty="0">
                <a:solidFill>
                  <a:schemeClr val="dk1"/>
                </a:solidFill>
              </a:rPr>
              <a:t>promising technologies tested over the past two years (2016-2017) to intensify vegetable  mono-cropping in off-season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/>
              <a:t>Jean Baptiste </a:t>
            </a:r>
            <a:r>
              <a:rPr lang="en-US" sz="1600" dirty="0" smtClean="0"/>
              <a:t>Tignegre</a:t>
            </a:r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307488"/>
              </p:ext>
            </p:extLst>
          </p:nvPr>
        </p:nvGraphicFramePr>
        <p:xfrm>
          <a:off x="9992" y="1295400"/>
          <a:ext cx="9210207" cy="6410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0207"/>
              </a:tblGrid>
              <a:tr h="685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Improve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farmers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on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gardening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post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harvest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handling and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processing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techniques</a:t>
                      </a:r>
                      <a:endParaRPr lang="fr-FR" sz="2400" dirty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4394">
                <a:tc>
                  <a:txBody>
                    <a:bodyPr/>
                    <a:lstStyle/>
                    <a:p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will improve the capacity of vegetable farmers 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through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on vegetable gardens. </a:t>
                      </a:r>
                    </a:p>
                    <a:p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training sessions will focus on good agricultural practices for the implementation of nurseries, production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itinerary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post-harvest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vegetable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processing</a:t>
                      </a:r>
                      <a:endParaRPr lang="fr-FR" dirty="0"/>
                    </a:p>
                  </a:txBody>
                  <a:tcPr/>
                </a:tc>
              </a:tr>
              <a:tr h="60177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09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2057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dk1"/>
                </a:solidFill>
              </a:rPr>
              <a:t>Sub-activity </a:t>
            </a:r>
            <a:r>
              <a:rPr lang="en-US" sz="2400" dirty="0">
                <a:solidFill>
                  <a:schemeClr val="dk1"/>
                </a:solidFill>
              </a:rPr>
              <a:t>MA 2.1.1.1</a:t>
            </a:r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 </a:t>
            </a:r>
            <a:endParaRPr lang="en-US" sz="2400" dirty="0" smtClean="0">
              <a:solidFill>
                <a:schemeClr val="dk1"/>
              </a:solidFill>
            </a:endParaRPr>
          </a:p>
          <a:p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>
                <a:solidFill>
                  <a:schemeClr val="dk1"/>
                </a:solidFill>
              </a:rPr>
              <a:t>Evaluation of nutrition-sensitive-agriculture options in Mali</a:t>
            </a:r>
            <a:endParaRPr lang="fr-FR" sz="2400" dirty="0">
              <a:solidFill>
                <a:schemeClr val="dk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 err="1" smtClean="0"/>
              <a:t>Dr</a:t>
            </a:r>
            <a:r>
              <a:rPr lang="en-US" sz="1600" dirty="0" smtClean="0"/>
              <a:t> Caroline S. </a:t>
            </a:r>
            <a:r>
              <a:rPr lang="en-US" sz="1600" dirty="0" err="1" smtClean="0"/>
              <a:t>Sobgui</a:t>
            </a:r>
            <a:endParaRPr lang="en-US" sz="1600" dirty="0" smtClean="0"/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056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013473"/>
              </p:ext>
            </p:extLst>
          </p:nvPr>
        </p:nvGraphicFramePr>
        <p:xfrm>
          <a:off x="27296" y="1295399"/>
          <a:ext cx="9116704" cy="5442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377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3542898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1015454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441975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25510">
                <a:tc>
                  <a:txBody>
                    <a:bodyPr/>
                    <a:lstStyle/>
                    <a:p>
                      <a:r>
                        <a:rPr lang="en-US" sz="1400" dirty="0"/>
                        <a:t>Outcome no</a:t>
                      </a:r>
                      <a:r>
                        <a:rPr lang="en-US" sz="1400" dirty="0" smtClean="0"/>
                        <a:t>._2 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Output no._ </a:t>
                      </a:r>
                      <a:r>
                        <a:rPr lang="en-US" sz="1400" dirty="0" smtClean="0"/>
                        <a:t>2.1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Activity no._ </a:t>
                      </a:r>
                      <a:r>
                        <a:rPr lang="en-US" sz="1400" dirty="0" smtClean="0"/>
                        <a:t>2.1.1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436491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Sub-activity MA 2.1.1.1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Evaluation of nutrition-sensitive-agriculture options in Mali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Mpessoba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(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district,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Sikasso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Region)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 May 2018-30 April 2019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Establishment of home garden (nutrition garden) and monitoring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Training in best nutrition practices and awareness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Articles published 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1204949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Social: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Gender equity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Human: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Production of nutritious food at the household level,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Consumption of nutritious food at household level,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Nutrition awareness at the household levels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WorldVeg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IITA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ICRISAT 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AMEED_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667564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Vegetable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production, b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ehavior change communication on nutrition and WASH will strengthen the link between the different activities implemented by Africa RISING project.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00567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552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,000  USD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03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246214"/>
              </p:ext>
            </p:extLst>
          </p:nvPr>
        </p:nvGraphicFramePr>
        <p:xfrm>
          <a:off x="76200" y="1371600"/>
          <a:ext cx="9067800" cy="4987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7800"/>
              </a:tblGrid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Sub-activity MA 2.1.1.1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Evaluation of nutrition-sensitive-agriculture options in Mali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for improving nutritional knowledge of community and extension workers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Organize training to improve capacity </a:t>
                      </a:r>
                      <a:r>
                        <a:rPr lang="en-US" sz="2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community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volunteers, agriculture,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health and nutrition workers in the intervention communities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topics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Behavior Change Communication’ (BCC) in nutrition and health</a:t>
                      </a:r>
                      <a:r>
                        <a:rPr lang="en-US" sz="2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endParaRPr lang="fr-FR" sz="3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090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545248"/>
              </p:ext>
            </p:extLst>
          </p:nvPr>
        </p:nvGraphicFramePr>
        <p:xfrm>
          <a:off x="0" y="797115"/>
          <a:ext cx="9144000" cy="6059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304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Sub-activity MA 2.1.1.1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Evaluation of nutrition-sensitive-agriculture options in Mali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strategies for improving household nutritional diversity</a:t>
                      </a:r>
                      <a:endParaRPr lang="fr-FR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260659"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nable women without land ownership and limited access to water to produce vegetable for household consumption using sack gardens 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 sites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 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Random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election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households with women of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child-bearing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 and nursing mothers with children aged 4-8 months from intervention communities and control 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of a sack gardens + behavior change communication in nutrition and WASH + trainings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collection on young child nutrition &amp;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breastfeeding practices, practices</a:t>
                      </a:r>
                      <a:endParaRPr lang="fr-FR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259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2057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dk1"/>
                </a:solidFill>
              </a:rPr>
              <a:t>Sub-activity </a:t>
            </a:r>
            <a:r>
              <a:rPr lang="en-US" sz="2400" dirty="0">
                <a:solidFill>
                  <a:schemeClr val="dk1"/>
                </a:solidFill>
              </a:rPr>
              <a:t>MA 2.1.1.1</a:t>
            </a:r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 </a:t>
            </a:r>
            <a:endParaRPr lang="en-US" sz="2400" dirty="0" smtClean="0">
              <a:solidFill>
                <a:schemeClr val="dk1"/>
              </a:solidFill>
            </a:endParaRPr>
          </a:p>
          <a:p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>
                <a:solidFill>
                  <a:schemeClr val="dk1"/>
                </a:solidFill>
              </a:rPr>
              <a:t>Evaluation of nutrition-sensitive-agriculture options in Mali</a:t>
            </a:r>
            <a:endParaRPr lang="fr-FR" sz="2400" dirty="0">
              <a:solidFill>
                <a:schemeClr val="dk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 err="1" smtClean="0"/>
              <a:t>Dr</a:t>
            </a:r>
            <a:r>
              <a:rPr lang="en-US" sz="1600" dirty="0" smtClean="0"/>
              <a:t> Caroline S. </a:t>
            </a:r>
            <a:r>
              <a:rPr lang="en-US" sz="1600" dirty="0" err="1" smtClean="0"/>
              <a:t>Sobgui</a:t>
            </a:r>
            <a:endParaRPr lang="en-US" sz="1600" dirty="0" smtClean="0"/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909638"/>
              </p:ext>
            </p:extLst>
          </p:nvPr>
        </p:nvGraphicFramePr>
        <p:xfrm>
          <a:off x="27296" y="1567653"/>
          <a:ext cx="9116704" cy="5753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377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411067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3131831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1015454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441975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2551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._1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</a:t>
                      </a:r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</a:t>
                      </a:r>
                      <a:r>
                        <a:rPr lang="en-US" sz="1200" dirty="0" smtClean="0"/>
                        <a:t>1.1.1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603986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Sub-activity: Ghana 1.1.1.1</a:t>
                      </a:r>
                      <a:endParaRPr lang="fr-FR" sz="16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Test, disseminate and adapt crop, livestock and integrated crop-livestock technologies and practices to increase and sustain productivity of smallholder crop-livestock farming systems</a:t>
                      </a:r>
                      <a:endParaRPr lang="fr-FR" sz="16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Upper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East and Northern Regions in Ghana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 May 2018-30 April 2019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1.Field trials established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2.Database on vegetables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3.Field days organized</a:t>
                      </a:r>
                      <a:endParaRPr lang="fr-F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1157834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Productivity (Crop yield and cropping intensity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Economic (Profitability and input use efficiency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Social (Gender equity at the farm and household level)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WorldVeg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IITA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MOFA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IWMI 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667564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activity l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inks to nutrition sensitive agriculture.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It aims at providing adapted varieties to overcome malnutrition and generate income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00567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70 913,000  USD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12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051193"/>
              </p:ext>
            </p:extLst>
          </p:nvPr>
        </p:nvGraphicFramePr>
        <p:xfrm>
          <a:off x="0" y="0"/>
          <a:ext cx="9144000" cy="7365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  <a:r>
                        <a:rPr lang="fr-FR" sz="2000" b="1" i="1" baseline="0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Identification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varieties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crop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species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adapted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to the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Upper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Northern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Regions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Ghana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under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rainfed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conditions</a:t>
                      </a:r>
                      <a:endParaRPr lang="fr-FR" sz="2000" dirty="0" smtClean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test/disseminate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tomato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pepper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demonstration fields for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selected high-yield and disease-resistant varieties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beneficiaries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Ninety farmers in the communities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thee UER &amp; NR 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design: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randomized complete blocks with farmers as replicates. 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improved varieties of each species including farmers' variety as the control. 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Farmers’ PVS will be organized to document farmers' preferences for improved varieties and production practices. </a:t>
                      </a:r>
                    </a:p>
                    <a:p>
                      <a:endParaRPr lang="en-US" sz="2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 varietal performances to plant diseases, and farmers’ preferred traits.</a:t>
                      </a:r>
                      <a:endParaRPr lang="fr-FR" sz="28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8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289949"/>
              </p:ext>
            </p:extLst>
          </p:nvPr>
        </p:nvGraphicFramePr>
        <p:xfrm>
          <a:off x="0" y="-33338"/>
          <a:ext cx="9144000" cy="770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dry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season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crops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Northern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Ghana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using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hubs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surface water (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dams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lakes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fr-FR" sz="200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80 variety trials will be conducted at the Vegetable Hubs and farmers’ fields in the Upper East and Northern Regions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varieties of tomato and pepper to select performing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varieties.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layout</a:t>
                      </a: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RCBD with 3 replications</a:t>
                      </a: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Separate trials will be conducted for varieties of each crop species using farmers' variety as control.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 diseases, and farmers’ preferred traits. </a:t>
                      </a: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&amp; PVS will be organized to document male and female farmers' preferences for the various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characteristcs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fr-FR" sz="24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6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957482"/>
              </p:ext>
            </p:extLst>
          </p:nvPr>
        </p:nvGraphicFramePr>
        <p:xfrm>
          <a:off x="0" y="762000"/>
          <a:ext cx="9144000" cy="7365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74399">
                <a:tc>
                  <a:txBody>
                    <a:bodyPr/>
                    <a:lstStyle/>
                    <a:p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mprove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farmers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on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gardening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post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harvest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handling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processing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techniques</a:t>
                      </a:r>
                      <a:endParaRPr lang="fr-FR" sz="2000" dirty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endParaRPr lang="en-US" sz="3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activity will improve the capacity of vegetable farmers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through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on vegetable gardens. </a:t>
                      </a:r>
                    </a:p>
                    <a:p>
                      <a:endParaRPr lang="en-US" sz="3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training sessions will focus on good agricultural practices for the implementation of nurseries, production itinerary,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post-harvest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vegetable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processing</a:t>
                      </a:r>
                      <a:endParaRPr lang="fr-FR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0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1752600"/>
          </a:xfrm>
        </p:spPr>
        <p:txBody>
          <a:bodyPr/>
          <a:lstStyle/>
          <a:p>
            <a:r>
              <a:rPr lang="en-US" sz="2400" dirty="0" smtClean="0">
                <a:solidFill>
                  <a:schemeClr val="dk1"/>
                </a:solidFill>
              </a:rPr>
              <a:t>Sub activity MA1.1.1.1</a:t>
            </a:r>
            <a:r>
              <a:rPr lang="en-US" sz="2400" dirty="0">
                <a:solidFill>
                  <a:schemeClr val="dk1"/>
                </a:solidFill>
              </a:rPr>
              <a:t>. </a:t>
            </a:r>
            <a:endParaRPr lang="en-US" sz="2400" dirty="0" smtClean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Disseminate </a:t>
            </a:r>
            <a:r>
              <a:rPr lang="en-US" sz="2400" dirty="0">
                <a:solidFill>
                  <a:schemeClr val="dk1"/>
                </a:solidFill>
              </a:rPr>
              <a:t>promising technologies tested over the past two years (2016-2017) to intensify vegetable  mono-cropping in off-season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/>
              <a:t>Jean Baptiste </a:t>
            </a:r>
            <a:r>
              <a:rPr lang="en-US" sz="1600" dirty="0" smtClean="0"/>
              <a:t>Tignegre</a:t>
            </a:r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52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147603"/>
              </p:ext>
            </p:extLst>
          </p:nvPr>
        </p:nvGraphicFramePr>
        <p:xfrm>
          <a:off x="27296" y="1295399"/>
          <a:ext cx="9116704" cy="556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377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411067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3131831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1015454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441975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2551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._1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</a:t>
                      </a:r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</a:t>
                      </a:r>
                      <a:r>
                        <a:rPr lang="en-US" sz="1200" dirty="0" smtClean="0"/>
                        <a:t> .&amp;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603986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MA1.1.1.1. Disseminate promising technologies tested over the past two years (2016-2017) to intensify vegetable  mono-cropping in off-season.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Mali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 May 2018-30 April 2019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1.Field trials established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2.Database on vegetables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3.Field days organized</a:t>
                      </a:r>
                      <a:endParaRPr lang="fr-F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1430494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Productivity (Crop yield and cropping intensity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Economic (Profitability and input use efficiency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Social (Gender equity at the farm and household level)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WorldVeg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ICRISAT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IITA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667564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Linked to those on vegetable and livestock production, and nutrition under protocol numbers: MA 2.1.1.1, MA 1.1.1.1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00567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71 736,000  USD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832673"/>
              </p:ext>
            </p:extLst>
          </p:nvPr>
        </p:nvGraphicFramePr>
        <p:xfrm>
          <a:off x="0" y="762000"/>
          <a:ext cx="9144000" cy="7823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74399">
                <a:tc>
                  <a:txBody>
                    <a:bodyPr/>
                    <a:lstStyle/>
                    <a:p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Conduct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indigenous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exotic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vegetable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variety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demonstrations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rainfed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conditions</a:t>
                      </a:r>
                      <a:endParaRPr lang="fr-FR" dirty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test/disseminate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tomato, onion, African eggplant, Amaranth and vegetable cowpea in demo trials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select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high-yield and disease-resistant varieties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beneficiaries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Ninety farmers in the communities of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design: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RCBD with farmers as replicates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 as treatments. 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Five demonstration trials will be conducted in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each of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five selected villages.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2-5 improved varieties of each species including farmers' variety as the control.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be organized to document farmers' preferences for improved varieties and production practices. 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villages: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Dieba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Madina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Sibirila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Sirakele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Zanzoni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M’pessoba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N’Golonianasso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Nampossela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 varietal performances to plant diseases, and farmers’ preferred traits.</a:t>
                      </a:r>
                      <a:endParaRPr lang="fr-FR" sz="24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7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003867"/>
              </p:ext>
            </p:extLst>
          </p:nvPr>
        </p:nvGraphicFramePr>
        <p:xfrm>
          <a:off x="0" y="1"/>
          <a:ext cx="9525000" cy="7798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000"/>
              </a:tblGrid>
              <a:tr h="533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Enhance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production and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deploy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diverse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vegetable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species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sack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gardens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women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farmers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the dry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season</a:t>
                      </a:r>
                      <a:endParaRPr lang="fr-FR" dirty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17005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Enable vegetable production by women with no access to land or to reliable water source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beneficiaries:</a:t>
                      </a: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farmers in two communities/ districts (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Vegetable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species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tomato, onion, Amaranth, cabbage, and vegetable cowpea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Three varieties with 3 replicates will be tested in different bags by each farmer.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trial is a RCBD with 3 replicates, 3 varieties as treatments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combined over 2 locations. </a:t>
                      </a:r>
                      <a:endParaRPr lang="fr-F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leaf and fresh fruits (Tomato, Amaranth, African eggplant, onion, cabbage, vegetable cowpea, etc.).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benefit analysis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different prototype of mobile gardens will be implemented.</a:t>
                      </a:r>
                      <a:endParaRPr lang="fr-F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fr-F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607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6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infopath/2007/PartnerControls"/>
    <ds:schemaRef ds:uri="http://purl.org/dc/dcmitype/"/>
    <ds:schemaRef ds:uri="9f5e9607-a28b-487e-b093-da60e75ee109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375</TotalTime>
  <Words>1474</Words>
  <Application>Microsoft Office PowerPoint</Application>
  <PresentationFormat>Affichage à l'écran (4:3)</PresentationFormat>
  <Paragraphs>179</Paragraphs>
  <Slides>16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Jean-Baptiste De La Salle Tignegre</cp:lastModifiedBy>
  <cp:revision>43</cp:revision>
  <cp:lastPrinted>2011-10-06T11:45:23Z</cp:lastPrinted>
  <dcterms:created xsi:type="dcterms:W3CDTF">2018-05-19T10:21:56Z</dcterms:created>
  <dcterms:modified xsi:type="dcterms:W3CDTF">2018-06-07T08:37:41Z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